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26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A1317F-2126-4B65-9F50-ABE8535C034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423898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1317F-2126-4B65-9F50-ABE8535C034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398008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1317F-2126-4B65-9F50-ABE8535C034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21892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1317F-2126-4B65-9F50-ABE8535C034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103317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A1317F-2126-4B65-9F50-ABE8535C034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2810622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A1317F-2126-4B65-9F50-ABE8535C034A}"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304946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A1317F-2126-4B65-9F50-ABE8535C034A}"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337356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A1317F-2126-4B65-9F50-ABE8535C034A}"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2361658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1317F-2126-4B65-9F50-ABE8535C034A}"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263605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DA1317F-2126-4B65-9F50-ABE8535C034A}"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404914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DA1317F-2126-4B65-9F50-ABE8535C034A}"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C106B-E4C7-4154-8513-4BDE6E16A972}" type="slidenum">
              <a:rPr lang="en-US" smtClean="0"/>
              <a:t>‹#›</a:t>
            </a:fld>
            <a:endParaRPr lang="en-US"/>
          </a:p>
        </p:txBody>
      </p:sp>
    </p:spTree>
    <p:extLst>
      <p:ext uri="{BB962C8B-B14F-4D97-AF65-F5344CB8AC3E}">
        <p14:creationId xmlns:p14="http://schemas.microsoft.com/office/powerpoint/2010/main" val="3753582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DA1317F-2126-4B65-9F50-ABE8535C034A}" type="datetimeFigureOut">
              <a:rPr lang="en-US" smtClean="0"/>
              <a:t>11/2/2022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81C106B-E4C7-4154-8513-4BDE6E16A972}" type="slidenum">
              <a:rPr lang="en-US" smtClean="0"/>
              <a:t>‹#›</a:t>
            </a:fld>
            <a:endParaRPr lang="en-US"/>
          </a:p>
        </p:txBody>
      </p:sp>
    </p:spTree>
    <p:extLst>
      <p:ext uri="{BB962C8B-B14F-4D97-AF65-F5344CB8AC3E}">
        <p14:creationId xmlns:p14="http://schemas.microsoft.com/office/powerpoint/2010/main" val="125325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readychesco.org/" TargetMode="External"/><Relationship Id="rId7" Type="http://schemas.openxmlformats.org/officeDocument/2006/relationships/image" Target="../media/image5.jp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FA20C21-C4DC-4BF3-97E4-7E3E26F3E6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410" y="158751"/>
            <a:ext cx="1534529"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B679FB43-7D76-420F-8534-D2EF49C4E5EA}"/>
              </a:ext>
            </a:extLst>
          </p:cNvPr>
          <p:cNvSpPr txBox="1"/>
          <p:nvPr/>
        </p:nvSpPr>
        <p:spPr>
          <a:xfrm>
            <a:off x="2222786" y="619550"/>
            <a:ext cx="2792497" cy="941907"/>
          </a:xfrm>
          <a:prstGeom prst="rect">
            <a:avLst/>
          </a:prstGeom>
          <a:noFill/>
        </p:spPr>
        <p:txBody>
          <a:bodyPr wrap="square" lIns="109838" tIns="54919" rIns="109838" bIns="54919" rtlCol="0">
            <a:spAutoFit/>
          </a:bodyPr>
          <a:lstStyle/>
          <a:p>
            <a:pPr algn="ctr"/>
            <a:r>
              <a:rPr lang="en-US" dirty="0"/>
              <a:t>NOVEMBER 2022 NEWSLETTER</a:t>
            </a:r>
          </a:p>
          <a:p>
            <a:pPr algn="ctr"/>
            <a:r>
              <a:rPr lang="en-US" i="1" dirty="0"/>
              <a:t>www.valleytownship.org</a:t>
            </a:r>
          </a:p>
        </p:txBody>
      </p:sp>
      <p:sp>
        <p:nvSpPr>
          <p:cNvPr id="6" name="TextBox 5">
            <a:extLst>
              <a:ext uri="{FF2B5EF4-FFF2-40B4-BE49-F238E27FC236}">
                <a16:creationId xmlns:a16="http://schemas.microsoft.com/office/drawing/2014/main" id="{55BE5FCB-7188-4F3E-9F37-B8252F5095AA}"/>
              </a:ext>
            </a:extLst>
          </p:cNvPr>
          <p:cNvSpPr txBox="1"/>
          <p:nvPr/>
        </p:nvSpPr>
        <p:spPr>
          <a:xfrm>
            <a:off x="1572634" y="0"/>
            <a:ext cx="5046828" cy="769441"/>
          </a:xfrm>
          <a:prstGeom prst="rect">
            <a:avLst/>
          </a:prstGeom>
          <a:noFill/>
        </p:spPr>
        <p:txBody>
          <a:bodyPr wrap="square" rtlCol="0">
            <a:spAutoFit/>
          </a:bodyPr>
          <a:lstStyle/>
          <a:p>
            <a:r>
              <a:rPr lang="en-US" sz="4400" dirty="0">
                <a:solidFill>
                  <a:schemeClr val="accent1">
                    <a:lumMod val="75000"/>
                  </a:schemeClr>
                </a:solidFill>
                <a:latin typeface="Algerian" pitchFamily="82" charset="0"/>
              </a:rPr>
              <a:t>VALLEY TOWNSHIP</a:t>
            </a:r>
          </a:p>
        </p:txBody>
      </p:sp>
      <p:sp>
        <p:nvSpPr>
          <p:cNvPr id="7" name="Rectangle 6">
            <a:extLst>
              <a:ext uri="{FF2B5EF4-FFF2-40B4-BE49-F238E27FC236}">
                <a16:creationId xmlns:a16="http://schemas.microsoft.com/office/drawing/2014/main" id="{56E160E3-63A8-41E7-8559-BD6198E2070B}"/>
              </a:ext>
            </a:extLst>
          </p:cNvPr>
          <p:cNvSpPr/>
          <p:nvPr/>
        </p:nvSpPr>
        <p:spPr>
          <a:xfrm>
            <a:off x="0" y="1812290"/>
            <a:ext cx="2673627" cy="7331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054317-4576-4B36-988A-CD1C3599CD41}"/>
              </a:ext>
            </a:extLst>
          </p:cNvPr>
          <p:cNvSpPr txBox="1"/>
          <p:nvPr/>
        </p:nvSpPr>
        <p:spPr>
          <a:xfrm>
            <a:off x="0" y="1824679"/>
            <a:ext cx="2683564" cy="7478970"/>
          </a:xfrm>
          <a:prstGeom prst="rect">
            <a:avLst/>
          </a:prstGeom>
          <a:noFill/>
        </p:spPr>
        <p:txBody>
          <a:bodyPr wrap="square" rtlCol="0">
            <a:spAutoFit/>
          </a:bodyPr>
          <a:lstStyle/>
          <a:p>
            <a:pPr>
              <a:tabLst>
                <a:tab pos="571500" algn="l"/>
              </a:tabLst>
            </a:pPr>
            <a:r>
              <a:rPr lang="en-US" sz="1000" b="1" u="sng" dirty="0">
                <a:solidFill>
                  <a:schemeClr val="bg1"/>
                </a:solidFill>
              </a:rPr>
              <a:t>NOVEMBER MEETING DATES:</a:t>
            </a:r>
          </a:p>
          <a:p>
            <a:pPr>
              <a:tabLst>
                <a:tab pos="514350" algn="l"/>
              </a:tabLst>
            </a:pPr>
            <a:r>
              <a:rPr lang="en-US" sz="1000" b="1" dirty="0">
                <a:solidFill>
                  <a:schemeClr val="bg1"/>
                </a:solidFill>
              </a:rPr>
              <a:t>November 1: Board of Supervisors – 7:30 pm</a:t>
            </a:r>
          </a:p>
          <a:p>
            <a:pPr>
              <a:tabLst>
                <a:tab pos="514350" algn="l"/>
              </a:tabLst>
            </a:pPr>
            <a:r>
              <a:rPr lang="en-US" sz="1000" b="1" dirty="0">
                <a:solidFill>
                  <a:schemeClr val="bg1"/>
                </a:solidFill>
              </a:rPr>
              <a:t>November 8: Planning Commission – 7:00 pm</a:t>
            </a:r>
          </a:p>
          <a:p>
            <a:pPr>
              <a:tabLst>
                <a:tab pos="514350" algn="l"/>
              </a:tabLst>
            </a:pPr>
            <a:r>
              <a:rPr lang="en-US" sz="1000" b="1" dirty="0">
                <a:solidFill>
                  <a:schemeClr val="bg1"/>
                </a:solidFill>
              </a:rPr>
              <a:t>November 15: Board of Supervisors – 7:30 pm</a:t>
            </a:r>
          </a:p>
          <a:p>
            <a:pPr>
              <a:tabLst>
                <a:tab pos="514350" algn="l"/>
              </a:tabLst>
            </a:pPr>
            <a:r>
              <a:rPr lang="en-US" sz="1000" b="1" dirty="0">
                <a:solidFill>
                  <a:schemeClr val="bg1"/>
                </a:solidFill>
              </a:rPr>
              <a:t>November 17: Environ. Advisory Council – 6:30</a:t>
            </a:r>
          </a:p>
          <a:p>
            <a:pPr>
              <a:tabLst>
                <a:tab pos="514350" algn="l"/>
              </a:tabLst>
            </a:pPr>
            <a:r>
              <a:rPr lang="en-US" sz="1000" b="1" dirty="0">
                <a:solidFill>
                  <a:schemeClr val="bg1"/>
                </a:solidFill>
              </a:rPr>
              <a:t>November 22: Parks &amp; Recreation – 6:30 pm</a:t>
            </a:r>
          </a:p>
          <a:p>
            <a:pPr>
              <a:tabLst>
                <a:tab pos="514350" algn="l"/>
              </a:tabLst>
            </a:pPr>
            <a:r>
              <a:rPr lang="en-US" sz="1000" b="1" dirty="0">
                <a:solidFill>
                  <a:schemeClr val="bg1"/>
                </a:solidFill>
              </a:rPr>
              <a:t>November 30: Conditional Use Hearing – 6:30</a:t>
            </a:r>
          </a:p>
          <a:p>
            <a:pPr>
              <a:tabLst>
                <a:tab pos="514350" algn="l"/>
              </a:tabLst>
            </a:pPr>
            <a:r>
              <a:rPr lang="en-US" sz="1000" b="1" dirty="0">
                <a:solidFill>
                  <a:schemeClr val="bg1"/>
                </a:solidFill>
              </a:rPr>
              <a:t>     (JG Petrucci Company, Inc.)</a:t>
            </a:r>
          </a:p>
          <a:p>
            <a:pPr>
              <a:tabLst>
                <a:tab pos="514350" algn="l"/>
              </a:tabLst>
            </a:pPr>
            <a:endParaRPr lang="en-US" sz="1000" b="1" dirty="0">
              <a:solidFill>
                <a:schemeClr val="bg1"/>
              </a:solidFill>
            </a:endParaRPr>
          </a:p>
          <a:p>
            <a:pPr>
              <a:tabLst>
                <a:tab pos="514350" algn="l"/>
              </a:tabLst>
            </a:pPr>
            <a:endParaRPr lang="en-US" sz="1000" b="1" dirty="0">
              <a:solidFill>
                <a:schemeClr val="bg1"/>
              </a:solidFill>
            </a:endParaRPr>
          </a:p>
          <a:p>
            <a:pPr>
              <a:tabLst>
                <a:tab pos="514350" algn="l"/>
              </a:tabLst>
            </a:pPr>
            <a:r>
              <a:rPr lang="en-US" sz="800" b="1" i="1" dirty="0">
                <a:solidFill>
                  <a:schemeClr val="bg1"/>
                </a:solidFill>
              </a:rPr>
              <a:t>BOS , PC &amp; Parks &amp; Rec meetings are being held hybrid – in person with ability to participate via the Go To Meeting platform (dial in information available on website or by calling the Township Secretary at 610 384-5751, </a:t>
            </a:r>
            <a:r>
              <a:rPr lang="en-US" sz="800" b="1" i="1" dirty="0" err="1">
                <a:solidFill>
                  <a:schemeClr val="bg1"/>
                </a:solidFill>
              </a:rPr>
              <a:t>ext</a:t>
            </a:r>
            <a:r>
              <a:rPr lang="en-US" sz="800" b="1" i="1" dirty="0">
                <a:solidFill>
                  <a:schemeClr val="bg1"/>
                </a:solidFill>
              </a:rPr>
              <a:t> 102)</a:t>
            </a:r>
          </a:p>
          <a:p>
            <a:pPr>
              <a:tabLst>
                <a:tab pos="514350" algn="l"/>
              </a:tabLst>
            </a:pPr>
            <a:endParaRPr lang="en-US" sz="800" b="1" i="1" dirty="0">
              <a:solidFill>
                <a:schemeClr val="bg1"/>
              </a:solidFill>
            </a:endParaRPr>
          </a:p>
          <a:p>
            <a:pPr>
              <a:tabLst>
                <a:tab pos="514350" algn="l"/>
              </a:tabLst>
            </a:pPr>
            <a:r>
              <a:rPr lang="en-US" sz="1000" b="1" u="sng" dirty="0">
                <a:solidFill>
                  <a:schemeClr val="bg1"/>
                </a:solidFill>
              </a:rPr>
              <a:t>NOVEMBER MATTRESS &amp; TV PICK-UP:</a:t>
            </a:r>
          </a:p>
          <a:p>
            <a:pPr>
              <a:tabLst>
                <a:tab pos="514350" algn="l"/>
              </a:tabLst>
            </a:pPr>
            <a:r>
              <a:rPr lang="en-US" sz="1000" b="1" dirty="0">
                <a:solidFill>
                  <a:schemeClr val="bg1"/>
                </a:solidFill>
              </a:rPr>
              <a:t>Monday, November 28, 2022</a:t>
            </a:r>
          </a:p>
          <a:p>
            <a:pPr>
              <a:tabLst>
                <a:tab pos="514350" algn="l"/>
              </a:tabLst>
            </a:pPr>
            <a:endParaRPr lang="en-US" sz="1000" b="1" dirty="0">
              <a:solidFill>
                <a:schemeClr val="bg1"/>
              </a:solidFill>
            </a:endParaRPr>
          </a:p>
          <a:p>
            <a:pPr>
              <a:tabLst>
                <a:tab pos="514350" algn="l"/>
              </a:tabLst>
            </a:pPr>
            <a:r>
              <a:rPr lang="en-US" sz="1000" b="1" i="1" dirty="0">
                <a:solidFill>
                  <a:schemeClr val="bg1"/>
                </a:solidFill>
              </a:rPr>
              <a:t>Must pre-pay by close of business </a:t>
            </a:r>
            <a:r>
              <a:rPr lang="en-US" sz="1000" b="1" i="1">
                <a:solidFill>
                  <a:schemeClr val="bg1"/>
                </a:solidFill>
              </a:rPr>
              <a:t>on Wednesday, </a:t>
            </a:r>
            <a:r>
              <a:rPr lang="en-US" sz="1000" b="1" i="1" dirty="0">
                <a:solidFill>
                  <a:schemeClr val="bg1"/>
                </a:solidFill>
              </a:rPr>
              <a:t>November 23, 2022</a:t>
            </a:r>
          </a:p>
          <a:p>
            <a:pPr>
              <a:tabLst>
                <a:tab pos="514350" algn="l"/>
              </a:tabLst>
            </a:pPr>
            <a:endParaRPr lang="en-US" sz="1000" b="1" dirty="0">
              <a:solidFill>
                <a:schemeClr val="bg1"/>
              </a:solidFill>
            </a:endParaRPr>
          </a:p>
          <a:p>
            <a:pPr>
              <a:tabLst>
                <a:tab pos="514350" algn="l"/>
              </a:tabLst>
            </a:pPr>
            <a:r>
              <a:rPr lang="en-US" sz="1000" b="1" dirty="0">
                <a:solidFill>
                  <a:schemeClr val="bg1"/>
                </a:solidFill>
              </a:rPr>
              <a:t>DAY LIGHT SAVINGS TIME ENDS</a:t>
            </a:r>
          </a:p>
          <a:p>
            <a:pPr>
              <a:tabLst>
                <a:tab pos="514350" algn="l"/>
              </a:tabLst>
            </a:pPr>
            <a:r>
              <a:rPr lang="en-US" sz="1000" b="1" dirty="0">
                <a:solidFill>
                  <a:schemeClr val="bg1"/>
                </a:solidFill>
              </a:rPr>
              <a:t> NOVEMBER 6, 2022</a:t>
            </a:r>
            <a:endParaRPr lang="en-US" sz="1000" b="1" u="sng" dirty="0">
              <a:solidFill>
                <a:schemeClr val="bg1"/>
              </a:solidFill>
            </a:endParaRPr>
          </a:p>
          <a:p>
            <a:pPr>
              <a:tabLst>
                <a:tab pos="514350" algn="l"/>
              </a:tabLst>
            </a:pPr>
            <a:endParaRPr lang="en-US" sz="1000" b="1" dirty="0">
              <a:solidFill>
                <a:schemeClr val="bg1"/>
              </a:solidFill>
            </a:endParaRPr>
          </a:p>
          <a:p>
            <a:pPr>
              <a:tabLst>
                <a:tab pos="514350" algn="l"/>
              </a:tabLst>
            </a:pPr>
            <a:endParaRPr lang="en-US" sz="1000" b="1" dirty="0">
              <a:solidFill>
                <a:schemeClr val="bg1"/>
              </a:solidFill>
            </a:endParaRPr>
          </a:p>
          <a:p>
            <a:pPr>
              <a:tabLst>
                <a:tab pos="514350" algn="l"/>
              </a:tabLst>
            </a:pPr>
            <a:endParaRPr lang="en-US" sz="1000" b="1" dirty="0">
              <a:solidFill>
                <a:schemeClr val="bg1"/>
              </a:solidFill>
            </a:endParaRPr>
          </a:p>
          <a:p>
            <a:pPr>
              <a:tabLst>
                <a:tab pos="514350" algn="l"/>
              </a:tabLst>
            </a:pPr>
            <a:endParaRPr lang="en-US" sz="1000" b="1" dirty="0">
              <a:solidFill>
                <a:schemeClr val="bg1"/>
              </a:solidFill>
            </a:endParaRPr>
          </a:p>
          <a:p>
            <a:pPr>
              <a:tabLst>
                <a:tab pos="514350" algn="l"/>
              </a:tabLst>
            </a:pPr>
            <a:endParaRPr lang="en-US" sz="1000" b="1" dirty="0">
              <a:solidFill>
                <a:schemeClr val="bg1"/>
              </a:solidFill>
            </a:endParaRPr>
          </a:p>
          <a:p>
            <a:pPr>
              <a:tabLst>
                <a:tab pos="514350" algn="l"/>
              </a:tabLst>
            </a:pPr>
            <a:endParaRPr lang="en-US" sz="1000" b="1" dirty="0">
              <a:solidFill>
                <a:schemeClr val="bg1"/>
              </a:solidFill>
            </a:endParaRPr>
          </a:p>
          <a:p>
            <a:pPr>
              <a:tabLst>
                <a:tab pos="514350" algn="l"/>
              </a:tabLst>
            </a:pPr>
            <a:r>
              <a:rPr lang="en-US" sz="1000" b="1" dirty="0">
                <a:solidFill>
                  <a:schemeClr val="bg1"/>
                </a:solidFill>
              </a:rPr>
              <a:t>And remember to change/check your batteries in your smoke detectors!</a:t>
            </a:r>
          </a:p>
          <a:p>
            <a:pPr>
              <a:tabLst>
                <a:tab pos="514350" algn="l"/>
              </a:tabLst>
            </a:pPr>
            <a:endParaRPr lang="en-US" sz="1000" b="1" dirty="0">
              <a:solidFill>
                <a:schemeClr val="bg1"/>
              </a:solidFill>
            </a:endParaRPr>
          </a:p>
          <a:p>
            <a:pPr>
              <a:tabLst>
                <a:tab pos="514350" algn="l"/>
              </a:tabLst>
            </a:pPr>
            <a:r>
              <a:rPr lang="en-US" sz="1000" b="1" u="sng" dirty="0">
                <a:solidFill>
                  <a:schemeClr val="bg1"/>
                </a:solidFill>
              </a:rPr>
              <a:t>Township Office will be closed on November 11 for Veterans’ Day and November 24 &amp; 25 for the Thanksgiving Holiday</a:t>
            </a:r>
            <a:r>
              <a:rPr lang="en-US" sz="1000" b="1" dirty="0">
                <a:solidFill>
                  <a:schemeClr val="bg1"/>
                </a:solidFill>
              </a:rPr>
              <a:t> </a:t>
            </a:r>
          </a:p>
          <a:p>
            <a:pPr>
              <a:tabLst>
                <a:tab pos="514350" algn="l"/>
              </a:tabLst>
            </a:pPr>
            <a:endParaRPr lang="en-US" sz="1000" b="1" u="sng" dirty="0">
              <a:solidFill>
                <a:schemeClr val="bg1"/>
              </a:solidFill>
            </a:endParaRPr>
          </a:p>
          <a:p>
            <a:pPr>
              <a:tabLst>
                <a:tab pos="514350" algn="l"/>
              </a:tabLst>
            </a:pPr>
            <a:r>
              <a:rPr lang="en-US" sz="1000" b="1" u="sng" dirty="0">
                <a:solidFill>
                  <a:schemeClr val="bg1"/>
                </a:solidFill>
              </a:rPr>
              <a:t>BUSINESS HOURS:</a:t>
            </a:r>
            <a:endParaRPr lang="en-US" sz="1000" b="1" dirty="0">
              <a:solidFill>
                <a:schemeClr val="bg1"/>
              </a:solidFill>
            </a:endParaRPr>
          </a:p>
          <a:p>
            <a:pPr>
              <a:tabLst>
                <a:tab pos="514350" algn="l"/>
              </a:tabLst>
            </a:pPr>
            <a:r>
              <a:rPr lang="en-US" sz="1000" b="1" dirty="0">
                <a:solidFill>
                  <a:schemeClr val="bg1"/>
                </a:solidFill>
              </a:rPr>
              <a:t>The Township Building Office hours are Monday – Friday, 8:00 am to 4:00 pm.</a:t>
            </a:r>
            <a:endParaRPr lang="en-US" sz="1000" b="1" i="1" dirty="0">
              <a:solidFill>
                <a:schemeClr val="bg1"/>
              </a:solidFill>
            </a:endParaRPr>
          </a:p>
          <a:p>
            <a:pPr>
              <a:tabLst>
                <a:tab pos="514350" algn="l"/>
              </a:tabLst>
            </a:pPr>
            <a:endParaRPr lang="en-US" sz="1000" b="1" i="1" dirty="0">
              <a:solidFill>
                <a:schemeClr val="bg1"/>
              </a:solidFill>
            </a:endParaRPr>
          </a:p>
          <a:p>
            <a:pPr>
              <a:tabLst>
                <a:tab pos="514350" algn="l"/>
              </a:tabLst>
            </a:pPr>
            <a:r>
              <a:rPr lang="en-US" sz="1000" b="1" u="sng" dirty="0">
                <a:solidFill>
                  <a:schemeClr val="bg1"/>
                </a:solidFill>
              </a:rPr>
              <a:t>COMPOST SITE OPEN:</a:t>
            </a:r>
          </a:p>
          <a:p>
            <a:pPr>
              <a:tabLst>
                <a:tab pos="514350" algn="l"/>
              </a:tabLst>
            </a:pPr>
            <a:r>
              <a:rPr lang="en-US" sz="1000" b="1" dirty="0">
                <a:solidFill>
                  <a:schemeClr val="bg1"/>
                </a:solidFill>
              </a:rPr>
              <a:t>Saturday November 12 from 8:00 am to 2:00 pm.  The Central Chester County Recycling Authority Compost Site is located at 2240 Upper Gap Road, Coatesville.  Identification required.</a:t>
            </a:r>
          </a:p>
          <a:p>
            <a:pPr>
              <a:tabLst>
                <a:tab pos="514350" algn="l"/>
              </a:tabLst>
            </a:pPr>
            <a:r>
              <a:rPr lang="en-US" sz="1000" b="1" dirty="0">
                <a:solidFill>
                  <a:schemeClr val="bg1"/>
                </a:solidFill>
              </a:rPr>
              <a:t>Items accepted are leaves, vegetables, garden clippings, weeds, brush and limbs.</a:t>
            </a:r>
          </a:p>
        </p:txBody>
      </p:sp>
      <p:sp>
        <p:nvSpPr>
          <p:cNvPr id="11" name="Rectangle 10">
            <a:extLst>
              <a:ext uri="{FF2B5EF4-FFF2-40B4-BE49-F238E27FC236}">
                <a16:creationId xmlns:a16="http://schemas.microsoft.com/office/drawing/2014/main" id="{63F535E5-80F2-4BD8-B1C7-BC3710744B8C}"/>
              </a:ext>
            </a:extLst>
          </p:cNvPr>
          <p:cNvSpPr/>
          <p:nvPr/>
        </p:nvSpPr>
        <p:spPr>
          <a:xfrm>
            <a:off x="124079" y="6187665"/>
            <a:ext cx="2161920" cy="230832"/>
          </a:xfrm>
          <a:prstGeom prst="rect">
            <a:avLst/>
          </a:prstGeom>
        </p:spPr>
        <p:txBody>
          <a:bodyPr wrap="square">
            <a:spAutoFit/>
          </a:bodyPr>
          <a:lstStyle/>
          <a:p>
            <a:endParaRPr lang="en-US" sz="900" b="1" i="1" dirty="0">
              <a:solidFill>
                <a:schemeClr val="bg1"/>
              </a:solidFill>
            </a:endParaRPr>
          </a:p>
        </p:txBody>
      </p:sp>
      <p:sp>
        <p:nvSpPr>
          <p:cNvPr id="12" name="TextBox 11">
            <a:extLst>
              <a:ext uri="{FF2B5EF4-FFF2-40B4-BE49-F238E27FC236}">
                <a16:creationId xmlns:a16="http://schemas.microsoft.com/office/drawing/2014/main" id="{55242647-D978-4E3F-93C2-0ADE26F29966}"/>
              </a:ext>
            </a:extLst>
          </p:cNvPr>
          <p:cNvSpPr txBox="1"/>
          <p:nvPr/>
        </p:nvSpPr>
        <p:spPr>
          <a:xfrm>
            <a:off x="2663685" y="1861810"/>
            <a:ext cx="4084984" cy="1323439"/>
          </a:xfrm>
          <a:prstGeom prst="rect">
            <a:avLst/>
          </a:prstGeom>
          <a:noFill/>
        </p:spPr>
        <p:txBody>
          <a:bodyPr wrap="square" rtlCol="0">
            <a:spAutoFit/>
          </a:bodyPr>
          <a:lstStyle/>
          <a:p>
            <a:r>
              <a:rPr lang="en-US" sz="1000" b="1" u="sng" dirty="0"/>
              <a:t>LEAF COLLECTION:</a:t>
            </a:r>
          </a:p>
          <a:p>
            <a:r>
              <a:rPr lang="en-US" sz="1000" dirty="0"/>
              <a:t>November 7, 14, 21 &amp; 28</a:t>
            </a:r>
          </a:p>
          <a:p>
            <a:r>
              <a:rPr lang="en-US" sz="1000" dirty="0"/>
              <a:t>Leaves must be placed in bio-degradable paper collection bags.  No plastic, trash, sticks and/or other debris should be mixed in the bag. We collect rain or shine.  If leaves are not collected on the designated</a:t>
            </a:r>
          </a:p>
          <a:p>
            <a:r>
              <a:rPr lang="en-US" sz="1000" dirty="0"/>
              <a:t>Monday, please leave at curb.  Due to volume of leaves </a:t>
            </a:r>
          </a:p>
          <a:p>
            <a:r>
              <a:rPr lang="en-US" sz="1000" dirty="0"/>
              <a:t>set out for collection, it may take public works personnel</a:t>
            </a:r>
          </a:p>
          <a:p>
            <a:r>
              <a:rPr lang="en-US" sz="1000" dirty="0"/>
              <a:t>more than one day to collect the leaves.</a:t>
            </a:r>
            <a:r>
              <a:rPr lang="en-US" sz="1000" b="1" dirty="0"/>
              <a:t>    </a:t>
            </a:r>
          </a:p>
        </p:txBody>
      </p:sp>
      <p:sp>
        <p:nvSpPr>
          <p:cNvPr id="13" name="Rectangle 6">
            <a:extLst>
              <a:ext uri="{FF2B5EF4-FFF2-40B4-BE49-F238E27FC236}">
                <a16:creationId xmlns:a16="http://schemas.microsoft.com/office/drawing/2014/main" id="{AC352BCE-41B6-4645-B809-09AD0F402760}"/>
              </a:ext>
            </a:extLst>
          </p:cNvPr>
          <p:cNvSpPr>
            <a:spLocks noChangeArrowheads="1"/>
          </p:cNvSpPr>
          <p:nvPr/>
        </p:nvSpPr>
        <p:spPr bwMode="auto">
          <a:xfrm>
            <a:off x="4848175" y="1255863"/>
            <a:ext cx="2009825"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09650" algn="l"/>
              </a:tabLst>
            </a:pPr>
            <a:r>
              <a:rPr kumimoji="0" lang="en-US" sz="1000" b="0" i="0" u="none" strike="noStrike" cap="none" normalizeH="0" baseline="0" dirty="0">
                <a:ln>
                  <a:noFill/>
                </a:ln>
                <a:solidFill>
                  <a:schemeClr val="tx1"/>
                </a:solidFill>
                <a:effectLst/>
                <a:latin typeface="Arial" pitchFamily="34" charset="0"/>
                <a:ea typeface="Calibri" pitchFamily="34" charset="0"/>
                <a:cs typeface="Times New Roman" pitchFamily="18" charset="0"/>
              </a:rPr>
              <a:t>Stay Informed</a:t>
            </a:r>
            <a:endParaRPr kumimoji="0" 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09650" algn="l"/>
              </a:tabLst>
            </a:pPr>
            <a:r>
              <a:rPr kumimoji="0" lang="en-US" sz="1000" b="0" i="0" u="none" strike="noStrike" cap="none" normalizeH="0" baseline="0" dirty="0">
                <a:ln>
                  <a:noFill/>
                </a:ln>
                <a:solidFill>
                  <a:schemeClr val="tx1"/>
                </a:solidFill>
                <a:effectLst/>
                <a:latin typeface="Arial" pitchFamily="34" charset="0"/>
                <a:ea typeface="Calibri" pitchFamily="34" charset="0"/>
                <a:cs typeface="Times New Roman" pitchFamily="18" charset="0"/>
              </a:rPr>
              <a:t> </a:t>
            </a:r>
            <a:r>
              <a:rPr kumimoji="0" lang="en-US" sz="1000" b="0" i="0" u="none" strike="noStrike" cap="none" normalizeH="0" baseline="0" dirty="0">
                <a:ln>
                  <a:noFill/>
                </a:ln>
                <a:solidFill>
                  <a:schemeClr val="tx1"/>
                </a:solidFill>
                <a:effectLst/>
                <a:latin typeface="Arial" pitchFamily="34" charset="0"/>
                <a:ea typeface="Calibri" pitchFamily="34" charset="0"/>
                <a:cs typeface="Times New Roman" pitchFamily="18" charset="0"/>
                <a:hlinkClick r:id="rId3"/>
              </a:rPr>
              <a:t>www.ReadyChesCo.org</a:t>
            </a:r>
            <a:endParaRPr kumimoji="0" 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09650" algn="l"/>
              </a:tabLst>
            </a:pPr>
            <a:r>
              <a:rPr kumimoji="0" lang="en-US" sz="1000" b="0" i="0" u="none" strike="noStrike" cap="none" normalizeH="0" baseline="0" dirty="0">
                <a:ln>
                  <a:noFill/>
                </a:ln>
                <a:solidFill>
                  <a:schemeClr val="tx1"/>
                </a:solidFill>
                <a:effectLst/>
                <a:latin typeface="Arial" pitchFamily="34" charset="0"/>
                <a:ea typeface="Calibri" pitchFamily="34" charset="0"/>
                <a:cs typeface="Times New Roman" pitchFamily="18" charset="0"/>
              </a:rPr>
              <a:t>Select Alerts for Public “</a:t>
            </a:r>
            <a:r>
              <a:rPr kumimoji="0" lang="en-US" sz="1000" b="1" i="0" u="none" strike="noStrike" cap="none" normalizeH="0" baseline="0" dirty="0">
                <a:ln>
                  <a:noFill/>
                </a:ln>
                <a:solidFill>
                  <a:schemeClr val="tx1"/>
                </a:solidFill>
                <a:effectLst/>
                <a:latin typeface="Arial" pitchFamily="34" charset="0"/>
                <a:ea typeface="Calibri" pitchFamily="34" charset="0"/>
                <a:cs typeface="Times New Roman" pitchFamily="18" charset="0"/>
              </a:rPr>
              <a:t>Valley</a:t>
            </a:r>
            <a:r>
              <a:rPr kumimoji="0" lang="en-US" sz="1000" b="0" i="0" u="none" strike="noStrike" cap="none" normalizeH="0" baseline="0" dirty="0">
                <a:ln>
                  <a:noFill/>
                </a:ln>
                <a:solidFill>
                  <a:schemeClr val="tx1"/>
                </a:solidFill>
                <a:effectLst/>
                <a:latin typeface="Arial" pitchFamily="34" charset="0"/>
                <a:ea typeface="Calibri" pitchFamily="34" charset="0"/>
                <a:cs typeface="Times New Roman" pitchFamily="18" charset="0"/>
              </a:rPr>
              <a: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14" name="TextBox 13">
            <a:extLst>
              <a:ext uri="{FF2B5EF4-FFF2-40B4-BE49-F238E27FC236}">
                <a16:creationId xmlns:a16="http://schemas.microsoft.com/office/drawing/2014/main" id="{08090E2E-9642-42B4-907E-44A8D4D8FBC7}"/>
              </a:ext>
            </a:extLst>
          </p:cNvPr>
          <p:cNvSpPr txBox="1"/>
          <p:nvPr/>
        </p:nvSpPr>
        <p:spPr>
          <a:xfrm>
            <a:off x="2647641" y="4805598"/>
            <a:ext cx="4210359" cy="1708160"/>
          </a:xfrm>
          <a:prstGeom prst="rect">
            <a:avLst/>
          </a:prstGeom>
          <a:noFill/>
        </p:spPr>
        <p:txBody>
          <a:bodyPr wrap="square" rtlCol="0">
            <a:spAutoFit/>
          </a:bodyPr>
          <a:lstStyle/>
          <a:p>
            <a:r>
              <a:rPr lang="en-US" sz="1000" b="1" u="sng" dirty="0">
                <a:solidFill>
                  <a:srgbClr val="333333"/>
                </a:solidFill>
              </a:rPr>
              <a:t>EWASTE PROGRAM</a:t>
            </a:r>
          </a:p>
          <a:p>
            <a:r>
              <a:rPr lang="en-US" sz="1000" dirty="0">
                <a:solidFill>
                  <a:srgbClr val="333333"/>
                </a:solidFill>
              </a:rPr>
              <a:t>Electronic Waste Drop-Off is available at the Township building</a:t>
            </a:r>
          </a:p>
          <a:p>
            <a:r>
              <a:rPr lang="en-US" sz="1000" dirty="0">
                <a:solidFill>
                  <a:srgbClr val="333333"/>
                </a:solidFill>
              </a:rPr>
              <a:t>during normal business hours.  Items being accepted are:</a:t>
            </a:r>
          </a:p>
          <a:p>
            <a:r>
              <a:rPr lang="en-US" sz="1000" dirty="0">
                <a:solidFill>
                  <a:srgbClr val="333333"/>
                </a:solidFill>
              </a:rPr>
              <a:t>Computers, laptops, LCD computer monitors, videotapes, CD’s,</a:t>
            </a:r>
          </a:p>
          <a:p>
            <a:r>
              <a:rPr lang="en-US" sz="1000" dirty="0">
                <a:solidFill>
                  <a:srgbClr val="333333"/>
                </a:solidFill>
              </a:rPr>
              <a:t>DVD’s, printers, printer cartridges/toner, car batteries, lawn</a:t>
            </a:r>
          </a:p>
          <a:p>
            <a:r>
              <a:rPr lang="en-US" sz="1000" dirty="0">
                <a:solidFill>
                  <a:srgbClr val="333333"/>
                </a:solidFill>
              </a:rPr>
              <a:t>mower batteries, small household appliances, cell phones and</a:t>
            </a:r>
          </a:p>
          <a:p>
            <a:r>
              <a:rPr lang="en-US" sz="1000" dirty="0">
                <a:solidFill>
                  <a:srgbClr val="333333"/>
                </a:solidFill>
              </a:rPr>
              <a:t>flat screen televisions.  </a:t>
            </a:r>
          </a:p>
          <a:p>
            <a:r>
              <a:rPr lang="en-US" sz="1000" b="1" dirty="0">
                <a:solidFill>
                  <a:srgbClr val="333333"/>
                </a:solidFill>
              </a:rPr>
              <a:t>ITEMS WILL NOT BE ACCEPTED IF CORDS ARE CUT.</a:t>
            </a:r>
          </a:p>
          <a:p>
            <a:endParaRPr lang="en-US" sz="400" b="1" dirty="0">
              <a:solidFill>
                <a:srgbClr val="333333"/>
              </a:solidFill>
            </a:endParaRPr>
          </a:p>
          <a:p>
            <a:r>
              <a:rPr lang="en-US" sz="1000" dirty="0"/>
              <a:t>**</a:t>
            </a:r>
            <a:r>
              <a:rPr lang="en-US" sz="1000" b="1" dirty="0"/>
              <a:t>NO</a:t>
            </a:r>
            <a:r>
              <a:rPr lang="en-US" sz="1000" dirty="0"/>
              <a:t> large appliances or televisions, microwaves, appliances</a:t>
            </a:r>
          </a:p>
          <a:p>
            <a:r>
              <a:rPr lang="en-US" sz="1000" dirty="0"/>
              <a:t> with freon, CRT-Type televisions or monitors or alkaline batteries**</a:t>
            </a:r>
          </a:p>
        </p:txBody>
      </p:sp>
      <p:pic>
        <p:nvPicPr>
          <p:cNvPr id="15" name="Picture 14">
            <a:extLst>
              <a:ext uri="{FF2B5EF4-FFF2-40B4-BE49-F238E27FC236}">
                <a16:creationId xmlns:a16="http://schemas.microsoft.com/office/drawing/2014/main" id="{1DBB8BB1-6AFE-4832-A95B-0FFBAE6CB4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3783" y="2538805"/>
            <a:ext cx="777966" cy="767639"/>
          </a:xfrm>
          <a:prstGeom prst="rect">
            <a:avLst/>
          </a:prstGeom>
        </p:spPr>
      </p:pic>
      <p:sp>
        <p:nvSpPr>
          <p:cNvPr id="21" name="TextBox 20">
            <a:extLst>
              <a:ext uri="{FF2B5EF4-FFF2-40B4-BE49-F238E27FC236}">
                <a16:creationId xmlns:a16="http://schemas.microsoft.com/office/drawing/2014/main" id="{153A7AF2-A1EE-4912-A730-C559BC5E62AB}"/>
              </a:ext>
            </a:extLst>
          </p:cNvPr>
          <p:cNvSpPr txBox="1"/>
          <p:nvPr/>
        </p:nvSpPr>
        <p:spPr>
          <a:xfrm>
            <a:off x="2647641" y="3129197"/>
            <a:ext cx="4210359" cy="400110"/>
          </a:xfrm>
          <a:prstGeom prst="rect">
            <a:avLst/>
          </a:prstGeom>
          <a:noFill/>
        </p:spPr>
        <p:txBody>
          <a:bodyPr wrap="square" rtlCol="0">
            <a:spAutoFit/>
          </a:bodyPr>
          <a:lstStyle/>
          <a:p>
            <a:r>
              <a:rPr lang="en-US" sz="1000" b="1" u="sng" dirty="0">
                <a:solidFill>
                  <a:srgbClr val="333333"/>
                </a:solidFill>
              </a:rPr>
              <a:t>NOVEMBER TOWNSHIP HOLIDAY/TRASH-RECYCLE SCHEDULE:</a:t>
            </a:r>
          </a:p>
          <a:p>
            <a:endParaRPr lang="en-US" sz="1000" dirty="0"/>
          </a:p>
        </p:txBody>
      </p:sp>
      <p:graphicFrame>
        <p:nvGraphicFramePr>
          <p:cNvPr id="16" name="Table 15">
            <a:extLst>
              <a:ext uri="{FF2B5EF4-FFF2-40B4-BE49-F238E27FC236}">
                <a16:creationId xmlns:a16="http://schemas.microsoft.com/office/drawing/2014/main" id="{B080D973-2E8F-45E2-841D-DBE70243108D}"/>
              </a:ext>
            </a:extLst>
          </p:cNvPr>
          <p:cNvGraphicFramePr>
            <a:graphicFrameLocks noGrp="1"/>
          </p:cNvGraphicFramePr>
          <p:nvPr>
            <p:extLst>
              <p:ext uri="{D42A27DB-BD31-4B8C-83A1-F6EECF244321}">
                <p14:modId xmlns:p14="http://schemas.microsoft.com/office/powerpoint/2010/main" val="2651457225"/>
              </p:ext>
            </p:extLst>
          </p:nvPr>
        </p:nvGraphicFramePr>
        <p:xfrm>
          <a:off x="2733260" y="3336238"/>
          <a:ext cx="4124740" cy="1473654"/>
        </p:xfrm>
        <a:graphic>
          <a:graphicData uri="http://schemas.openxmlformats.org/drawingml/2006/table">
            <a:tbl>
              <a:tblPr firstRow="1" bandRow="1">
                <a:tableStyleId>{5C22544A-7EE6-4342-B048-85BDC9FD1C3A}</a:tableStyleId>
              </a:tblPr>
              <a:tblGrid>
                <a:gridCol w="983975">
                  <a:extLst>
                    <a:ext uri="{9D8B030D-6E8A-4147-A177-3AD203B41FA5}">
                      <a16:colId xmlns:a16="http://schemas.microsoft.com/office/drawing/2014/main" val="463442873"/>
                    </a:ext>
                  </a:extLst>
                </a:gridCol>
                <a:gridCol w="1321904">
                  <a:extLst>
                    <a:ext uri="{9D8B030D-6E8A-4147-A177-3AD203B41FA5}">
                      <a16:colId xmlns:a16="http://schemas.microsoft.com/office/drawing/2014/main" val="182115952"/>
                    </a:ext>
                  </a:extLst>
                </a:gridCol>
                <a:gridCol w="993913">
                  <a:extLst>
                    <a:ext uri="{9D8B030D-6E8A-4147-A177-3AD203B41FA5}">
                      <a16:colId xmlns:a16="http://schemas.microsoft.com/office/drawing/2014/main" val="3238930142"/>
                    </a:ext>
                  </a:extLst>
                </a:gridCol>
                <a:gridCol w="824948">
                  <a:extLst>
                    <a:ext uri="{9D8B030D-6E8A-4147-A177-3AD203B41FA5}">
                      <a16:colId xmlns:a16="http://schemas.microsoft.com/office/drawing/2014/main" val="3848277620"/>
                    </a:ext>
                  </a:extLst>
                </a:gridCol>
              </a:tblGrid>
              <a:tr h="227260">
                <a:tc>
                  <a:txBody>
                    <a:bodyPr/>
                    <a:lstStyle/>
                    <a:p>
                      <a:pPr algn="ctr"/>
                      <a:r>
                        <a:rPr lang="en-US" sz="900" b="1" dirty="0"/>
                        <a:t>Holiday</a:t>
                      </a:r>
                    </a:p>
                  </a:txBody>
                  <a:tcPr/>
                </a:tc>
                <a:tc>
                  <a:txBody>
                    <a:bodyPr/>
                    <a:lstStyle/>
                    <a:p>
                      <a:r>
                        <a:rPr lang="en-US" sz="900" b="1" dirty="0"/>
                        <a:t>Observed Holiday Date</a:t>
                      </a:r>
                    </a:p>
                  </a:txBody>
                  <a:tcPr/>
                </a:tc>
                <a:tc>
                  <a:txBody>
                    <a:bodyPr/>
                    <a:lstStyle/>
                    <a:p>
                      <a:r>
                        <a:rPr lang="en-US" sz="900" b="1" dirty="0"/>
                        <a:t>Trash Collection</a:t>
                      </a:r>
                    </a:p>
                  </a:txBody>
                  <a:tcPr/>
                </a:tc>
                <a:tc>
                  <a:txBody>
                    <a:bodyPr/>
                    <a:lstStyle/>
                    <a:p>
                      <a:r>
                        <a:rPr lang="en-US" sz="900" b="1" dirty="0"/>
                        <a:t>Recycle Collection</a:t>
                      </a:r>
                    </a:p>
                  </a:txBody>
                  <a:tcPr/>
                </a:tc>
                <a:extLst>
                  <a:ext uri="{0D108BD9-81ED-4DB2-BD59-A6C34878D82A}">
                    <a16:rowId xmlns:a16="http://schemas.microsoft.com/office/drawing/2014/main" val="1809757008"/>
                  </a:ext>
                </a:extLst>
              </a:tr>
              <a:tr h="369298">
                <a:tc>
                  <a:txBody>
                    <a:bodyPr/>
                    <a:lstStyle/>
                    <a:p>
                      <a:r>
                        <a:rPr lang="en-US" sz="900" b="1" dirty="0"/>
                        <a:t>Veterans’ Day</a:t>
                      </a:r>
                    </a:p>
                  </a:txBody>
                  <a:tcPr/>
                </a:tc>
                <a:tc>
                  <a:txBody>
                    <a:bodyPr/>
                    <a:lstStyle/>
                    <a:p>
                      <a:r>
                        <a:rPr lang="en-US" sz="900" b="1" dirty="0"/>
                        <a:t>Friday, November 11</a:t>
                      </a:r>
                    </a:p>
                  </a:txBody>
                  <a:tcPr/>
                </a:tc>
                <a:tc>
                  <a:txBody>
                    <a:bodyPr/>
                    <a:lstStyle/>
                    <a:p>
                      <a:r>
                        <a:rPr lang="en-US" sz="900" b="1" dirty="0"/>
                        <a:t>November 14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November 14</a:t>
                      </a:r>
                    </a:p>
                    <a:p>
                      <a:endParaRPr lang="en-US" sz="900" b="1" dirty="0"/>
                    </a:p>
                  </a:txBody>
                  <a:tcPr/>
                </a:tc>
                <a:extLst>
                  <a:ext uri="{0D108BD9-81ED-4DB2-BD59-A6C34878D82A}">
                    <a16:rowId xmlns:a16="http://schemas.microsoft.com/office/drawing/2014/main" val="284949677"/>
                  </a:ext>
                </a:extLst>
              </a:tr>
              <a:tr h="369298">
                <a:tc>
                  <a:txBody>
                    <a:bodyPr/>
                    <a:lstStyle/>
                    <a:p>
                      <a:r>
                        <a:rPr lang="en-US" sz="900" b="1" dirty="0"/>
                        <a:t>Thanksgiving Day</a:t>
                      </a:r>
                    </a:p>
                  </a:txBody>
                  <a:tcPr/>
                </a:tc>
                <a:tc>
                  <a:txBody>
                    <a:bodyPr/>
                    <a:lstStyle/>
                    <a:p>
                      <a:r>
                        <a:rPr lang="en-US" sz="900" b="1" dirty="0"/>
                        <a:t>Thursday, November 24</a:t>
                      </a:r>
                    </a:p>
                  </a:txBody>
                  <a:tcPr/>
                </a:tc>
                <a:tc>
                  <a:txBody>
                    <a:bodyPr/>
                    <a:lstStyle/>
                    <a:p>
                      <a:r>
                        <a:rPr lang="en-US" sz="900" b="1" dirty="0"/>
                        <a:t>November 25</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November 25</a:t>
                      </a:r>
                    </a:p>
                    <a:p>
                      <a:endParaRPr lang="en-US" sz="900" b="1" dirty="0"/>
                    </a:p>
                  </a:txBody>
                  <a:tcPr/>
                </a:tc>
                <a:extLst>
                  <a:ext uri="{0D108BD9-81ED-4DB2-BD59-A6C34878D82A}">
                    <a16:rowId xmlns:a16="http://schemas.microsoft.com/office/drawing/2014/main" val="441860178"/>
                  </a:ext>
                </a:extLst>
              </a:tr>
              <a:tr h="369298">
                <a:tc>
                  <a:txBody>
                    <a:bodyPr/>
                    <a:lstStyle/>
                    <a:p>
                      <a:r>
                        <a:rPr lang="en-US" sz="900" b="1" dirty="0"/>
                        <a:t>Day After Thanksgiving</a:t>
                      </a:r>
                    </a:p>
                  </a:txBody>
                  <a:tcPr/>
                </a:tc>
                <a:tc>
                  <a:txBody>
                    <a:bodyPr/>
                    <a:lstStyle/>
                    <a:p>
                      <a:r>
                        <a:rPr lang="en-US" sz="900" b="1" dirty="0"/>
                        <a:t>Friday, November 25</a:t>
                      </a:r>
                    </a:p>
                  </a:txBody>
                  <a:tcPr/>
                </a:tc>
                <a:tc>
                  <a:txBody>
                    <a:bodyPr/>
                    <a:lstStyle/>
                    <a:p>
                      <a:r>
                        <a:rPr lang="en-US" sz="900" b="1" dirty="0"/>
                        <a:t>November 25</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November 8</a:t>
                      </a:r>
                    </a:p>
                    <a:p>
                      <a:endParaRPr lang="en-US" sz="900" b="1" dirty="0"/>
                    </a:p>
                  </a:txBody>
                  <a:tcPr/>
                </a:tc>
                <a:extLst>
                  <a:ext uri="{0D108BD9-81ED-4DB2-BD59-A6C34878D82A}">
                    <a16:rowId xmlns:a16="http://schemas.microsoft.com/office/drawing/2014/main" val="2054591740"/>
                  </a:ext>
                </a:extLst>
              </a:tr>
            </a:tbl>
          </a:graphicData>
        </a:graphic>
      </p:graphicFrame>
      <p:pic>
        <p:nvPicPr>
          <p:cNvPr id="26" name="Picture 25">
            <a:extLst>
              <a:ext uri="{FF2B5EF4-FFF2-40B4-BE49-F238E27FC236}">
                <a16:creationId xmlns:a16="http://schemas.microsoft.com/office/drawing/2014/main" id="{D2EDBCC7-B01C-485C-B126-7564EBFC35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322" y="5237092"/>
            <a:ext cx="1798982" cy="887068"/>
          </a:xfrm>
          <a:prstGeom prst="rect">
            <a:avLst/>
          </a:prstGeom>
        </p:spPr>
      </p:pic>
      <p:pic>
        <p:nvPicPr>
          <p:cNvPr id="30" name="Picture 29">
            <a:extLst>
              <a:ext uri="{FF2B5EF4-FFF2-40B4-BE49-F238E27FC236}">
                <a16:creationId xmlns:a16="http://schemas.microsoft.com/office/drawing/2014/main" id="{4D4676DE-6397-4605-AD94-5B0EEFC629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43199" y="7608622"/>
            <a:ext cx="4035287" cy="1535378"/>
          </a:xfrm>
          <a:prstGeom prst="rect">
            <a:avLst/>
          </a:prstGeom>
        </p:spPr>
      </p:pic>
      <p:sp>
        <p:nvSpPr>
          <p:cNvPr id="31" name="Rectangle 30">
            <a:extLst>
              <a:ext uri="{FF2B5EF4-FFF2-40B4-BE49-F238E27FC236}">
                <a16:creationId xmlns:a16="http://schemas.microsoft.com/office/drawing/2014/main" id="{FA682D8A-40D7-4474-8309-E441C9714DDF}"/>
              </a:ext>
            </a:extLst>
          </p:cNvPr>
          <p:cNvSpPr/>
          <p:nvPr/>
        </p:nvSpPr>
        <p:spPr>
          <a:xfrm>
            <a:off x="3727174" y="6420752"/>
            <a:ext cx="3130825" cy="1169551"/>
          </a:xfrm>
          <a:prstGeom prst="rect">
            <a:avLst/>
          </a:prstGeom>
        </p:spPr>
        <p:txBody>
          <a:bodyPr wrap="square">
            <a:spAutoFit/>
          </a:bodyPr>
          <a:lstStyle/>
          <a:p>
            <a:r>
              <a:rPr lang="en-US" sz="1000" b="1" u="sng" dirty="0">
                <a:solidFill>
                  <a:srgbClr val="202124"/>
                </a:solidFill>
              </a:rPr>
              <a:t>VETERANS’ DAY </a:t>
            </a:r>
            <a:r>
              <a:rPr lang="en-US" sz="1000" b="1" u="sng">
                <a:solidFill>
                  <a:srgbClr val="202124"/>
                </a:solidFill>
              </a:rPr>
              <a:t>– NOVEMBER </a:t>
            </a:r>
            <a:r>
              <a:rPr lang="en-US" sz="1000" b="1" u="sng" dirty="0">
                <a:solidFill>
                  <a:srgbClr val="202124"/>
                </a:solidFill>
              </a:rPr>
              <a:t>11, 2022</a:t>
            </a:r>
          </a:p>
          <a:p>
            <a:r>
              <a:rPr lang="en-US" sz="1000" dirty="0">
                <a:solidFill>
                  <a:srgbClr val="202124"/>
                </a:solidFill>
              </a:rPr>
              <a:t>The theme for Veterans Day 2022 is “</a:t>
            </a:r>
            <a:r>
              <a:rPr lang="en-US" sz="1000" b="1" dirty="0">
                <a:solidFill>
                  <a:srgbClr val="202124"/>
                </a:solidFill>
              </a:rPr>
              <a:t>Honor</a:t>
            </a:r>
            <a:r>
              <a:rPr lang="en-US" sz="1000" dirty="0">
                <a:solidFill>
                  <a:srgbClr val="202124"/>
                </a:solidFill>
              </a:rPr>
              <a:t>.” Veterans are proud of their military service in defending   our Nation. Honor reflects the military value and tradition of answering the call to duty. There is distinct honor in serving to protect our way of life and the Constitution of the United States of America.</a:t>
            </a:r>
            <a:endParaRPr lang="en-US" sz="1000" dirty="0"/>
          </a:p>
        </p:txBody>
      </p:sp>
      <p:pic>
        <p:nvPicPr>
          <p:cNvPr id="33" name="Picture 32">
            <a:extLst>
              <a:ext uri="{FF2B5EF4-FFF2-40B4-BE49-F238E27FC236}">
                <a16:creationId xmlns:a16="http://schemas.microsoft.com/office/drawing/2014/main" id="{31CB5265-8114-4891-9CE6-40B4056298A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59765" y="6510130"/>
            <a:ext cx="998198" cy="995702"/>
          </a:xfrm>
          <a:prstGeom prst="rect">
            <a:avLst/>
          </a:prstGeom>
        </p:spPr>
      </p:pic>
      <p:pic>
        <p:nvPicPr>
          <p:cNvPr id="36" name="Picture 35">
            <a:extLst>
              <a:ext uri="{FF2B5EF4-FFF2-40B4-BE49-F238E27FC236}">
                <a16:creationId xmlns:a16="http://schemas.microsoft.com/office/drawing/2014/main" id="{B23ECCA9-F130-4C25-8393-08E6139E7B8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22758" y="5055904"/>
            <a:ext cx="935242" cy="920628"/>
          </a:xfrm>
          <a:prstGeom prst="rect">
            <a:avLst/>
          </a:prstGeom>
        </p:spPr>
      </p:pic>
    </p:spTree>
    <p:extLst>
      <p:ext uri="{BB962C8B-B14F-4D97-AF65-F5344CB8AC3E}">
        <p14:creationId xmlns:p14="http://schemas.microsoft.com/office/powerpoint/2010/main" val="16115209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TotalTime>
  <Words>563</Words>
  <Application>Microsoft Office PowerPoint</Application>
  <PresentationFormat>Letter Paper (8.5x11 in)</PresentationFormat>
  <Paragraphs>77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Algerian</vt: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 Hurst</dc:creator>
  <cp:lastModifiedBy>Joy Hurst</cp:lastModifiedBy>
  <cp:revision>47</cp:revision>
  <cp:lastPrinted>2022-10-05T13:28:41Z</cp:lastPrinted>
  <dcterms:created xsi:type="dcterms:W3CDTF">2022-09-01T18:22:25Z</dcterms:created>
  <dcterms:modified xsi:type="dcterms:W3CDTF">2022-11-02T12:54:01Z</dcterms:modified>
</cp:coreProperties>
</file>